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8" r:id="rId4"/>
    <p:sldId id="278" r:id="rId5"/>
    <p:sldId id="260" r:id="rId6"/>
    <p:sldId id="261" r:id="rId7"/>
    <p:sldId id="275" r:id="rId8"/>
    <p:sldId id="273" r:id="rId9"/>
    <p:sldId id="27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40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32995-2F61-41D8-B627-DDBF7BE2B77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8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g.chfs.ky.gov/ho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p.gateway.ky.gov/eForms/Account/Home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Barbour@ky.gov" TargetMode="External"/><Relationship Id="rId2" Type="http://schemas.openxmlformats.org/officeDocument/2006/relationships/hyperlink" Target="mailto:Jay.Cunningham@ky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chael.Nielsen@ky.gov" TargetMode="External"/><Relationship Id="rId4" Type="http://schemas.openxmlformats.org/officeDocument/2006/relationships/hyperlink" Target="mailto:Jim.Neal@ky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114168"/>
          </a:xfrm>
        </p:spPr>
        <p:txBody>
          <a:bodyPr/>
          <a:lstStyle/>
          <a:p>
            <a:r>
              <a:rPr lang="en-US" dirty="0"/>
              <a:t>SME-90 E Form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809103"/>
            <a:ext cx="8825658" cy="34516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Jay Cunningham, Division of Mine Reclamation and Enforcement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Jim Neal, Office of Administrative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300 Sower Blvd. </a:t>
            </a:r>
          </a:p>
          <a:p>
            <a:r>
              <a:rPr lang="en-US" dirty="0">
                <a:solidFill>
                  <a:schemeClr val="tx1"/>
                </a:solidFill>
              </a:rPr>
              <a:t>Frankfort, KY 40601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144"/>
          </a:xfrm>
        </p:spPr>
        <p:txBody>
          <a:bodyPr/>
          <a:lstStyle/>
          <a:p>
            <a:r>
              <a:rPr lang="en-US" dirty="0"/>
              <a:t>SME-90 E Form Differences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209278"/>
            <a:ext cx="4396338" cy="576262"/>
          </a:xfrm>
        </p:spPr>
        <p:txBody>
          <a:bodyPr/>
          <a:lstStyle/>
          <a:p>
            <a:r>
              <a:rPr lang="en-US" dirty="0" smtClean="0"/>
              <a:t>Access 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80" y="1763793"/>
            <a:ext cx="5354370" cy="4953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Provided a consistent format for industry and the Cabinet</a:t>
            </a:r>
          </a:p>
          <a:p>
            <a:pPr lvl="1"/>
            <a:r>
              <a:rPr lang="en-US" dirty="0"/>
              <a:t>Provided monitoring data direct from the Cabinet Surface Mining Information System (SMIS). </a:t>
            </a:r>
          </a:p>
          <a:p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Importing data into the Access form was cumbersome</a:t>
            </a:r>
          </a:p>
          <a:p>
            <a:pPr lvl="1"/>
            <a:r>
              <a:rPr lang="en-US" dirty="0"/>
              <a:t>Didn’t always import data from Access form to SMIS. </a:t>
            </a:r>
          </a:p>
          <a:p>
            <a:pPr lvl="1"/>
            <a:r>
              <a:rPr lang="en-US" dirty="0"/>
              <a:t>Provided monitoring data direct from the Cabinet Surface Mining Information System (SMIS). </a:t>
            </a:r>
          </a:p>
          <a:p>
            <a:pPr lvl="1"/>
            <a:r>
              <a:rPr lang="en-US" dirty="0"/>
              <a:t>Had a lot of issues submitting to the Cabinet.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336" y="1187531"/>
            <a:ext cx="4396339" cy="576262"/>
          </a:xfrm>
        </p:spPr>
        <p:txBody>
          <a:bodyPr/>
          <a:lstStyle/>
          <a:p>
            <a:r>
              <a:rPr lang="en-US" dirty="0" smtClean="0"/>
              <a:t>E FORM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4" y="1763794"/>
            <a:ext cx="6036153" cy="4953199"/>
          </a:xfrm>
        </p:spPr>
        <p:txBody>
          <a:bodyPr>
            <a:normAutofit fontScale="55000" lnSpcReduction="20000"/>
          </a:bodyPr>
          <a:lstStyle/>
          <a:p>
            <a:r>
              <a:rPr lang="en-US" sz="3700" dirty="0"/>
              <a:t>Pros: </a:t>
            </a:r>
          </a:p>
          <a:p>
            <a:pPr lvl="1"/>
            <a:r>
              <a:rPr lang="en-US" sz="3100" dirty="0"/>
              <a:t>Provides a consistent format for Industry and the Cabinet to report quarterly water monitoring data. </a:t>
            </a:r>
          </a:p>
          <a:p>
            <a:pPr lvl="1"/>
            <a:r>
              <a:rPr lang="en-US" sz="3100" dirty="0" smtClean="0"/>
              <a:t>Import </a:t>
            </a:r>
            <a:r>
              <a:rPr lang="en-US" sz="3100" dirty="0"/>
              <a:t>of data into the E form is much easier due to text script rather than numerical values. </a:t>
            </a:r>
          </a:p>
          <a:p>
            <a:pPr lvl="1"/>
            <a:r>
              <a:rPr lang="en-US" sz="3100" dirty="0"/>
              <a:t>Directly communicates from SMIS. </a:t>
            </a:r>
          </a:p>
          <a:p>
            <a:pPr lvl="1"/>
            <a:r>
              <a:rPr lang="en-US" sz="3100" dirty="0" smtClean="0"/>
              <a:t>Do </a:t>
            </a:r>
            <a:r>
              <a:rPr lang="en-US" sz="3100" dirty="0"/>
              <a:t>not have to </a:t>
            </a:r>
            <a:r>
              <a:rPr lang="en-US" sz="3100" dirty="0" smtClean="0"/>
              <a:t>rely Desktop </a:t>
            </a:r>
            <a:r>
              <a:rPr lang="en-US" sz="3100" dirty="0"/>
              <a:t>Configurations. </a:t>
            </a:r>
          </a:p>
          <a:p>
            <a:pPr lvl="1"/>
            <a:r>
              <a:rPr lang="en-US" sz="3100" dirty="0"/>
              <a:t>No more FTP site and easier for both the Cabinet and Industry to validate submittals. </a:t>
            </a:r>
          </a:p>
          <a:p>
            <a:endParaRPr lang="en-US" sz="2400" dirty="0"/>
          </a:p>
          <a:p>
            <a:r>
              <a:rPr lang="en-US" sz="3700" dirty="0"/>
              <a:t>Cons: </a:t>
            </a:r>
          </a:p>
          <a:p>
            <a:pPr lvl="1"/>
            <a:r>
              <a:rPr lang="en-US" sz="3000" dirty="0"/>
              <a:t>Directly communicates with SMIS. </a:t>
            </a:r>
          </a:p>
          <a:p>
            <a:pPr lvl="1"/>
            <a:r>
              <a:rPr lang="en-US" sz="3000" dirty="0" smtClean="0"/>
              <a:t>Can </a:t>
            </a:r>
            <a:r>
              <a:rPr lang="en-US" sz="3000" dirty="0"/>
              <a:t>not use Internet Explorer. All other Browsers will work, except for Internet Explorer. </a:t>
            </a:r>
          </a:p>
          <a:p>
            <a:pPr lvl="1"/>
            <a:r>
              <a:rPr lang="en-US" sz="3000" dirty="0" smtClean="0"/>
              <a:t>E </a:t>
            </a:r>
            <a:r>
              <a:rPr lang="en-US" sz="3000" dirty="0"/>
              <a:t>Form is not made for printing and can be cumbersome to print.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SME-90 E Form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56" y="1555335"/>
            <a:ext cx="11177899" cy="5230025"/>
          </a:xfrm>
        </p:spPr>
        <p:txBody>
          <a:bodyPr/>
          <a:lstStyle/>
          <a:p>
            <a:r>
              <a:rPr lang="en-US" sz="2800" dirty="0" smtClean="0"/>
              <a:t>Kentucky Online Gateway: </a:t>
            </a:r>
          </a:p>
          <a:p>
            <a:pPr lvl="1"/>
            <a:r>
              <a:rPr lang="en-US" sz="2400" dirty="0" smtClean="0"/>
              <a:t>Kentucky </a:t>
            </a:r>
            <a:r>
              <a:rPr lang="en-US" sz="2400" dirty="0" smtClean="0"/>
              <a:t>Online Gateway </a:t>
            </a:r>
            <a:r>
              <a:rPr lang="en-US" sz="2400" dirty="0" smtClean="0"/>
              <a:t>is </a:t>
            </a:r>
            <a:r>
              <a:rPr lang="en-US" sz="2400" dirty="0" smtClean="0"/>
              <a:t>the gateway all EEC E Form applications. </a:t>
            </a:r>
          </a:p>
          <a:p>
            <a:pPr lvl="1"/>
            <a:r>
              <a:rPr lang="en-US" sz="2400" dirty="0" smtClean="0"/>
              <a:t>Goal is to grow and obtain all EEC forms on the E Form platform. </a:t>
            </a:r>
          </a:p>
          <a:p>
            <a:pPr lvl="1"/>
            <a:r>
              <a:rPr lang="en-US" sz="2400" dirty="0">
                <a:hlinkClick r:id="rId2"/>
              </a:rPr>
              <a:t>https://kog.chfs.ky.gov/home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Why?</a:t>
            </a:r>
          </a:p>
          <a:p>
            <a:pPr lvl="2"/>
            <a:r>
              <a:rPr lang="en-US" sz="2000" dirty="0" smtClean="0"/>
              <a:t>E Forms and Kentucky One Stop provide more security</a:t>
            </a:r>
          </a:p>
          <a:p>
            <a:pPr lvl="2"/>
            <a:r>
              <a:rPr lang="en-US" sz="2000" dirty="0" smtClean="0"/>
              <a:t>Web Based </a:t>
            </a:r>
          </a:p>
          <a:p>
            <a:pPr lvl="3"/>
            <a:r>
              <a:rPr lang="en-US" sz="1800" b="1" i="1" dirty="0" smtClean="0"/>
              <a:t>Not</a:t>
            </a:r>
            <a:r>
              <a:rPr lang="en-US" sz="1800" dirty="0" smtClean="0"/>
              <a:t> a software you have to download like the old Access version of the SME-90.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Online Gateway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6866"/>
            <a:ext cx="8946541" cy="4971534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Must register and obtain username and password. </a:t>
            </a:r>
            <a:r>
              <a:rPr lang="en-US" b="1" i="1" dirty="0">
                <a:solidFill>
                  <a:prstClr val="white"/>
                </a:solidFill>
              </a:rPr>
              <a:t>You can not change the username</a:t>
            </a:r>
            <a:r>
              <a:rPr lang="en-US" dirty="0">
                <a:solidFill>
                  <a:prstClr val="white"/>
                </a:solidFill>
              </a:rPr>
              <a:t>, so please ensure log-in information is retained in your records. You can reset the password and retrieve your log-in identification if you forget it.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Once you log in, the screen should look something like this: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28" y="3254263"/>
            <a:ext cx="7208108" cy="29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640" y="0"/>
            <a:ext cx="6966084" cy="1195754"/>
          </a:xfrm>
        </p:spPr>
        <p:txBody>
          <a:bodyPr>
            <a:noAutofit/>
          </a:bodyPr>
          <a:lstStyle/>
          <a:p>
            <a:r>
              <a:rPr lang="en-US" sz="3200" dirty="0" smtClean="0"/>
              <a:t>Kentucky Online Gateway Cont’d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332" y="1336432"/>
            <a:ext cx="9732986" cy="18600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Simply click on DNR tab and it should direct you to the page below: 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2" y="2125362"/>
            <a:ext cx="9165584" cy="4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Online Gateway </a:t>
            </a: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77056"/>
            <a:ext cx="8946541" cy="4581147"/>
          </a:xfrm>
        </p:spPr>
        <p:txBody>
          <a:bodyPr>
            <a:normAutofit/>
          </a:bodyPr>
          <a:lstStyle/>
          <a:p>
            <a:r>
              <a:rPr lang="en-US" dirty="0" smtClean="0"/>
              <a:t>After you have completed your username and password, simply log in and click on the form tab: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you open the form tab, you can search based upon the form name; Division Name,  or Department (DNR or DEP). </a:t>
            </a:r>
          </a:p>
          <a:p>
            <a:r>
              <a:rPr lang="en-US" dirty="0" smtClean="0"/>
              <a:t>Once you find the SME-90, simply open by clicking the blue cross on the “add form” column.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45" y="2316902"/>
            <a:ext cx="1740505" cy="20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SME-90 E Form is available now at: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dep.gateway.ky.gov/eForms/Account/Home.aspx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The third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)of 2019 is </a:t>
            </a:r>
            <a:r>
              <a:rPr lang="en-US" sz="2800" b="1" i="1" dirty="0" smtClean="0"/>
              <a:t>optional</a:t>
            </a:r>
            <a:r>
              <a:rPr lang="en-US" sz="2800" dirty="0" smtClean="0"/>
              <a:t> for E Form usage, but highly recommended. </a:t>
            </a:r>
          </a:p>
          <a:p>
            <a:r>
              <a:rPr lang="en-US" sz="2800" dirty="0" smtClean="0"/>
              <a:t>Fourth (4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)quarter data submittal of 2019, the E Form is </a:t>
            </a:r>
            <a:r>
              <a:rPr lang="en-US" sz="2800" b="1" u="sng" dirty="0" smtClean="0"/>
              <a:t>required</a:t>
            </a:r>
            <a:r>
              <a:rPr lang="en-US" sz="2800" dirty="0" smtClean="0"/>
              <a:t> and Regional Offices will no longer accept any other form.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34" y="1333144"/>
            <a:ext cx="10007125" cy="5452217"/>
          </a:xfrm>
        </p:spPr>
        <p:txBody>
          <a:bodyPr>
            <a:normAutofit/>
          </a:bodyPr>
          <a:lstStyle/>
          <a:p>
            <a:r>
              <a:rPr lang="en-US" dirty="0" smtClean="0"/>
              <a:t>In the event that you have form issues, please click on the Help Center, where DNR and DEP have sections on; Frequently Asked Questions; How to Create an account for E Forms; and updated to any changes in the E Form.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SME-90 E Form does not require any download of a program. If you have working internet you can operate and maneuver the SME-90 form.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Issues: </a:t>
            </a:r>
          </a:p>
          <a:p>
            <a:pPr lvl="1"/>
            <a:r>
              <a:rPr lang="en-US" dirty="0" smtClean="0"/>
              <a:t>Programmatic Issues: Contact Jay Cunningham, with the Division of Mine Reclamation and Enforcement</a:t>
            </a:r>
          </a:p>
          <a:p>
            <a:pPr lvl="1"/>
            <a:r>
              <a:rPr lang="en-US" dirty="0" smtClean="0"/>
              <a:t>In the event that the website does not work, contact Jim Neal or Mike Nielsen. </a:t>
            </a:r>
          </a:p>
          <a:p>
            <a:pPr lvl="1"/>
            <a:r>
              <a:rPr lang="en-US" dirty="0" smtClean="0"/>
              <a:t>Monitoring Point issues, contact Thomas Barbour with the Division of Mine Permits.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26" y="198277"/>
            <a:ext cx="9404723" cy="835393"/>
          </a:xfrm>
        </p:spPr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5231"/>
            <a:ext cx="9130017" cy="5534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Jay Cunningham, Division of Mine Reclamation and Enforcement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Jay.Cunningham@ky.gov</a:t>
            </a:r>
            <a:endParaRPr lang="en-US" dirty="0" smtClean="0"/>
          </a:p>
          <a:p>
            <a:pPr lvl="1"/>
            <a:r>
              <a:rPr lang="en-US" dirty="0" smtClean="0"/>
              <a:t>Telephone: 502-782-6591</a:t>
            </a:r>
          </a:p>
          <a:p>
            <a:pPr lvl="1"/>
            <a:endParaRPr lang="en-US" dirty="0"/>
          </a:p>
          <a:p>
            <a:r>
              <a:rPr lang="en-US" dirty="0" smtClean="0"/>
              <a:t>Division of Mine Permits: </a:t>
            </a:r>
          </a:p>
          <a:p>
            <a:pPr lvl="1"/>
            <a:r>
              <a:rPr lang="en-US" dirty="0" smtClean="0"/>
              <a:t>Thomas Barbour, Division of Mine Permits</a:t>
            </a:r>
          </a:p>
          <a:p>
            <a:pPr lvl="2"/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Thomas.Barbour@ky.gov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Telephone</a:t>
            </a:r>
            <a:r>
              <a:rPr lang="en-US" dirty="0"/>
              <a:t>: 502-782-6549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Website not working contact Jim Neal or Mike Nielsen, Office of Administrative Services </a:t>
            </a:r>
          </a:p>
          <a:p>
            <a:pPr lvl="1"/>
            <a:r>
              <a:rPr lang="en-US" dirty="0" smtClean="0"/>
              <a:t>Jim Neal</a:t>
            </a:r>
          </a:p>
          <a:p>
            <a:pPr lvl="2"/>
            <a:r>
              <a:rPr lang="en-US" dirty="0"/>
              <a:t>Email: </a:t>
            </a:r>
            <a:r>
              <a:rPr lang="en-US" dirty="0" smtClean="0">
                <a:hlinkClick r:id="rId4"/>
              </a:rPr>
              <a:t>Jim.Neal@ky.gov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Telephone 502-782-6424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Mike Nielsen</a:t>
            </a:r>
          </a:p>
          <a:p>
            <a:pPr lvl="2"/>
            <a:r>
              <a:rPr lang="en-US" dirty="0"/>
              <a:t>  Email: </a:t>
            </a:r>
            <a:r>
              <a:rPr lang="en-US" dirty="0" smtClean="0">
                <a:hlinkClick r:id="rId5"/>
              </a:rPr>
              <a:t>Michael.Nielsen@ky.gov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Telephone: 502-782-6427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C417F7F31E643AD08EB7529E0307F" ma:contentTypeVersion="2" ma:contentTypeDescription="Create a new document." ma:contentTypeScope="" ma:versionID="9ebfbc0bdbb37b75432ab5050c0be8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1B07A5-8135-4015-B46E-1EB419CA0DC5}"/>
</file>

<file path=customXml/itemProps2.xml><?xml version="1.0" encoding="utf-8"?>
<ds:datastoreItem xmlns:ds="http://schemas.openxmlformats.org/officeDocument/2006/customXml" ds:itemID="{72DC6009-FD43-4A8B-83FF-F29D6094CEFE}"/>
</file>

<file path=customXml/itemProps3.xml><?xml version="1.0" encoding="utf-8"?>
<ds:datastoreItem xmlns:ds="http://schemas.openxmlformats.org/officeDocument/2006/customXml" ds:itemID="{28867BBC-5CEE-4003-B067-373609257E5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1031</TotalTime>
  <Words>669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SME-90 E Form Training </vt:lpstr>
      <vt:lpstr>SME-90 E Form Differences </vt:lpstr>
      <vt:lpstr>How does the SME-90 E Form Work?</vt:lpstr>
      <vt:lpstr>Kentucky Online Gateway </vt:lpstr>
      <vt:lpstr>Kentucky Online Gateway Cont’d</vt:lpstr>
      <vt:lpstr>Kentucky Online Gateway Cont’d</vt:lpstr>
      <vt:lpstr>Implementation </vt:lpstr>
      <vt:lpstr>Questions?</vt:lpstr>
      <vt:lpstr>Contact Information 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SME-90 E Form Training</dc:title>
  <dc:creator>Cunningham, Jay J (EEC)</dc:creator>
  <cp:lastModifiedBy>Cunningham, Martin J (EEC)</cp:lastModifiedBy>
  <cp:revision>53</cp:revision>
  <cp:lastPrinted>2019-02-18T19:49:58Z</cp:lastPrinted>
  <dcterms:created xsi:type="dcterms:W3CDTF">2018-12-13T18:20:24Z</dcterms:created>
  <dcterms:modified xsi:type="dcterms:W3CDTF">2019-10-02T17:08:28Z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0x0101003F4C417F7F31E643AD08EB7529E0307F</vt:lpwstr>
  </property>
</Properties>
</file>